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4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4C47E162-C4D8-4475-8F8A-D98F39A6E3CD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4A43EDB6-3996-4CD1-A6FB-713171DBF5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93633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01688" y="193675"/>
            <a:ext cx="5143500" cy="289401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표</a:t>
            </a:r>
          </a:p>
        </p:txBody>
      </p:sp>
    </p:spTree>
    <p:extLst>
      <p:ext uri="{BB962C8B-B14F-4D97-AF65-F5344CB8AC3E}">
        <p14:creationId xmlns:p14="http://schemas.microsoft.com/office/powerpoint/2010/main" xmlns="" val="77147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01688" y="193675"/>
            <a:ext cx="5143500" cy="289401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표</a:t>
            </a:r>
          </a:p>
        </p:txBody>
      </p:sp>
    </p:spTree>
    <p:extLst>
      <p:ext uri="{BB962C8B-B14F-4D97-AF65-F5344CB8AC3E}">
        <p14:creationId xmlns:p14="http://schemas.microsoft.com/office/powerpoint/2010/main" xmlns="" val="257274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3653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2189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95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5"/>
          <p:cNvSpPr txBox="1">
            <a:spLocks/>
          </p:cNvSpPr>
          <p:nvPr userDrawn="1"/>
        </p:nvSpPr>
        <p:spPr>
          <a:xfrm>
            <a:off x="11934033" y="6613992"/>
            <a:ext cx="144270" cy="138499"/>
          </a:xfrm>
          <a:prstGeom prst="rect">
            <a:avLst/>
          </a:prstGeom>
        </p:spPr>
        <p:txBody>
          <a:bodyPr wrap="none" lIns="0" tIns="0" rIns="0" bIns="0" anchor="ctr" anchorCtr="1">
            <a:spAutoFit/>
          </a:bodyPr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9946014-1D55-4FCA-BF28-8C225886C7CC}" type="slidenum">
              <a:rPr kumimoji="0" lang="ko-KR" altLang="en-US" sz="900" smtClean="0">
                <a:solidFill>
                  <a:srgbClr val="0C4CA3"/>
                </a:solidFill>
                <a:latin typeface="맑은 고딕"/>
                <a:ea typeface="맑은 고딕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ko-KR" altLang="en-US" sz="900" dirty="0">
              <a:solidFill>
                <a:srgbClr val="0C4CA3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14485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5"/>
          <p:cNvSpPr txBox="1">
            <a:spLocks/>
          </p:cNvSpPr>
          <p:nvPr userDrawn="1"/>
        </p:nvSpPr>
        <p:spPr>
          <a:xfrm>
            <a:off x="11934033" y="6613992"/>
            <a:ext cx="144270" cy="138499"/>
          </a:xfrm>
          <a:prstGeom prst="rect">
            <a:avLst/>
          </a:prstGeom>
        </p:spPr>
        <p:txBody>
          <a:bodyPr wrap="none" lIns="0" tIns="0" rIns="0" bIns="0" anchor="ctr" anchorCtr="1">
            <a:spAutoFit/>
          </a:bodyPr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9946014-1D55-4FCA-BF28-8C225886C7CC}" type="slidenum">
              <a:rPr kumimoji="0" lang="ko-KR" altLang="en-US" sz="900" smtClean="0">
                <a:solidFill>
                  <a:srgbClr val="0C4CA3"/>
                </a:solidFill>
                <a:latin typeface="맑은 고딕"/>
                <a:ea typeface="맑은 고딕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ko-KR" altLang="en-US" sz="900" dirty="0">
              <a:solidFill>
                <a:srgbClr val="0C4CA3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28254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3397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5447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3934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982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1774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1847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7207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4504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46FA6-05F1-4CAD-B5E7-1FA2B37CEC0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13C77-3803-4CDB-A98E-E455070346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3944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606016" y="1537324"/>
            <a:ext cx="8898512" cy="36933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contourClr>
                <a:schemeClr val="bg1"/>
              </a:contourClr>
            </a:sp3d>
          </a:bodyPr>
          <a:lstStyle/>
          <a:p>
            <a:pPr latinLnBrk="0">
              <a:lnSpc>
                <a:spcPct val="120000"/>
              </a:lnSpc>
              <a:spcAft>
                <a:spcPts val="1200"/>
              </a:spcAft>
              <a:buClr>
                <a:prstClr val="black">
                  <a:lumMod val="65000"/>
                  <a:lumOff val="35000"/>
                </a:prstClr>
              </a:buClr>
            </a:pPr>
            <a:r>
              <a:rPr lang="ko-KR" altLang="en-US" sz="2000" b="1" spc="-70" dirty="0">
                <a:ln>
                  <a:prstDash val="solid"/>
                </a:ln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  <a:cs typeface="Arial" pitchFamily="34" charset="0"/>
              </a:rPr>
              <a:t> </a:t>
            </a:r>
            <a:r>
              <a:rPr lang="en-US" altLang="ko-KR" sz="2000" b="1" spc="-70" dirty="0">
                <a:ln>
                  <a:prstDash val="solid"/>
                </a:ln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  <a:cs typeface="Arial" pitchFamily="34" charset="0"/>
              </a:rPr>
              <a:t>A. </a:t>
            </a:r>
            <a:r>
              <a:rPr lang="ko-KR" altLang="en-US" sz="2000" b="1" spc="-70" dirty="0" smtClean="0">
                <a:ln>
                  <a:prstDash val="solid"/>
                </a:ln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  <a:cs typeface="Arial" pitchFamily="34" charset="0"/>
              </a:rPr>
              <a:t>기업윤리 </a:t>
            </a:r>
            <a:r>
              <a:rPr lang="ko-KR" altLang="en-US" sz="2000" b="1" spc="-70" dirty="0">
                <a:ln>
                  <a:prstDash val="solid"/>
                </a:ln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  <a:cs typeface="Arial" pitchFamily="34" charset="0"/>
              </a:rPr>
              <a:t>원칙</a:t>
            </a:r>
            <a:r>
              <a:rPr lang="en-US" altLang="ko-KR" sz="2000" b="1" spc="-70" dirty="0">
                <a:ln>
                  <a:prstDash val="solid"/>
                </a:ln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  <a:cs typeface="Arial" pitchFamily="34" charset="0"/>
              </a:rPr>
              <a:t>(Ethical Principle)</a:t>
            </a:r>
          </a:p>
        </p:txBody>
      </p:sp>
      <p:sp>
        <p:nvSpPr>
          <p:cNvPr id="2" name="TextBox 1"/>
          <p:cNvSpPr txBox="1"/>
          <p:nvPr/>
        </p:nvSpPr>
        <p:spPr bwMode="auto">
          <a:xfrm>
            <a:off x="902661" y="2228271"/>
            <a:ext cx="8352928" cy="4099584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contourClr>
                <a:schemeClr val="bg1"/>
              </a:contourClr>
            </a:sp3d>
          </a:bodyPr>
          <a:lstStyle/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원칙 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1. </a:t>
            </a: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우리는 법과 질서를 준수합니다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  <a:endParaRPr lang="en-US" altLang="ko-KR" sz="1400" dirty="0">
              <a:ln>
                <a:prstDash val="solid"/>
              </a:ln>
              <a:solidFill>
                <a:schemeClr val="accent1"/>
              </a:solidFill>
              <a:latin typeface="Georgia" panose="02040502050405020303" pitchFamily="18" charset="0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400" dirty="0">
              <a:ln>
                <a:prstDash val="solid"/>
              </a:ln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200" dirty="0">
                <a:ln>
                  <a:prstDash val="solid"/>
                </a:ln>
                <a:latin typeface="+mn-ea"/>
                <a:cs typeface="Arial" pitchFamily="34" charset="0"/>
              </a:rPr>
              <a:t>             </a:t>
            </a: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우리는 국내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외에서 사업을 하는 모든 국가의 법규를 준수하고 해당 국가의 상거래 및 관습을 존중하며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, 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              자유경쟁시장의 원칙에 따라 공정하고 투명한 사업활동을 전개함으로써 모범적이고 경쟁적인 기업이 되도록 노력합니다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dirty="0">
              <a:ln>
                <a:prstDash val="solid"/>
              </a:ln>
              <a:solidFill>
                <a:schemeClr val="tx2"/>
              </a:solidFill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원칙 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2. </a:t>
            </a: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우리는 상사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, </a:t>
            </a: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동료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, </a:t>
            </a: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부하직원을 존중합니다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300" dirty="0">
              <a:ln>
                <a:prstDash val="solid"/>
              </a:ln>
              <a:solidFill>
                <a:schemeClr val="accent1"/>
              </a:solidFill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100" dirty="0">
                <a:ln>
                  <a:prstDash val="solid"/>
                </a:ln>
                <a:solidFill>
                  <a:schemeClr val="tx2"/>
                </a:solidFill>
                <a:latin typeface="+mn-ea"/>
                <a:cs typeface="Arial" pitchFamily="34" charset="0"/>
              </a:rPr>
              <a:t>               </a:t>
            </a: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우리는 동등한 인격체로서 상사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동료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부하직원 상호간에 존중하며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, 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               원활한 의사소통과 신뢰를 바탕으로 한 공정하고 건전한 동료관계를 만들어가기 위해 최선을 다합니다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dirty="0">
              <a:ln>
                <a:prstDash val="solid"/>
              </a:ln>
              <a:solidFill>
                <a:schemeClr val="tx2"/>
              </a:solidFill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원칙 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3. </a:t>
            </a: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우리는 고객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, </a:t>
            </a: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주주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, </a:t>
            </a:r>
            <a:r>
              <a:rPr lang="ko-KR" altLang="en-US" sz="1600" b="1" dirty="0" err="1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협력사를</a:t>
            </a: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 존중합니다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400" b="1" dirty="0">
              <a:ln>
                <a:prstDash val="solid"/>
              </a:ln>
              <a:solidFill>
                <a:schemeClr val="accent1"/>
              </a:solidFill>
              <a:latin typeface="Georgia" panose="02040502050405020303" pitchFamily="18" charset="0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               우리는 고객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주주의 윤리 기준을 명확히 이해하고 준수함으로써 상호 신뢰를 구축하고 </a:t>
            </a:r>
            <a:endParaRPr lang="en-US" altLang="ko-KR" sz="1100" dirty="0">
              <a:ln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               </a:t>
            </a:r>
            <a:r>
              <a:rPr lang="ko-KR" altLang="en-US" sz="1100" dirty="0" err="1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협력사와는</a:t>
            </a: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 자율 경쟁 원칙에 따라 공정하고 투명한 거래를 통한 상호 발전을 추구합니다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dirty="0">
              <a:ln>
                <a:prstDash val="solid"/>
              </a:ln>
              <a:solidFill>
                <a:schemeClr val="tx2"/>
              </a:solidFill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원칙 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4. </a:t>
            </a:r>
            <a:r>
              <a:rPr lang="ko-KR" altLang="en-US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우리는 청결한 기업문화를 유지합니다</a:t>
            </a:r>
            <a:r>
              <a:rPr lang="en-US" altLang="ko-KR" sz="1600" b="1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400" b="1" dirty="0">
              <a:ln>
                <a:prstDash val="solid"/>
              </a:ln>
              <a:solidFill>
                <a:schemeClr val="accent1"/>
              </a:solidFill>
              <a:latin typeface="Georgia" panose="02040502050405020303" pitchFamily="18" charset="0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                      우리는 모든 업무 활동에서 경영의 투명성을 제고하고 </a:t>
            </a:r>
            <a:endParaRPr lang="en-US" altLang="ko-KR" sz="1100" dirty="0">
              <a:ln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                      </a:t>
            </a:r>
            <a:r>
              <a:rPr lang="ko-KR" altLang="en-US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회사의 자산을 적극 보호하고 공과 사를 엄격히 구분한 일 처리를 통해  청결한 기업문화를 유지합니다</a:t>
            </a:r>
            <a:r>
              <a:rPr lang="en-US" altLang="ko-KR" sz="1100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  <a:endParaRPr lang="ko-KR" altLang="en-US" sz="1100" dirty="0">
              <a:ln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052" y="469135"/>
            <a:ext cx="11593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우리는 공정하고 깨끗한 기업문화가 기업 경쟁력의 근간임을 인식하고 모든 임직원은 대내외적으로             사업과 직무를 수행함에 있어서 회사의 </a:t>
            </a:r>
            <a:r>
              <a:rPr lang="en-US" altLang="ko-KR" dirty="0" smtClean="0"/>
              <a:t>『</a:t>
            </a:r>
            <a:r>
              <a:rPr lang="ko-KR" altLang="en-US" dirty="0" smtClean="0"/>
              <a:t>기업윤리 원칙 </a:t>
            </a:r>
            <a:r>
              <a:rPr lang="en-US" altLang="ko-KR" dirty="0" smtClean="0"/>
              <a:t>』 </a:t>
            </a:r>
            <a:r>
              <a:rPr lang="ko-KR" altLang="en-US" dirty="0" smtClean="0"/>
              <a:t>및 </a:t>
            </a:r>
            <a:r>
              <a:rPr lang="en-US" altLang="ko-KR" dirty="0" smtClean="0"/>
              <a:t>『</a:t>
            </a:r>
            <a:r>
              <a:rPr lang="ko-KR" altLang="en-US" dirty="0" smtClean="0"/>
              <a:t>임직원 행동지침</a:t>
            </a:r>
            <a:r>
              <a:rPr lang="en-US" altLang="ko-KR" dirty="0" smtClean="0"/>
              <a:t>』</a:t>
            </a:r>
            <a:r>
              <a:rPr lang="ko-KR" altLang="en-US" dirty="0" smtClean="0"/>
              <a:t>을 준수할 것을 다짐합니다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72863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339775" y="551686"/>
            <a:ext cx="8898512" cy="36933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contourClr>
                <a:schemeClr val="bg1"/>
              </a:contourClr>
            </a:sp3d>
          </a:bodyPr>
          <a:lstStyle/>
          <a:p>
            <a:pPr latinLnBrk="0">
              <a:lnSpc>
                <a:spcPct val="120000"/>
              </a:lnSpc>
              <a:spcAft>
                <a:spcPts val="1200"/>
              </a:spcAft>
              <a:buClr>
                <a:prstClr val="black">
                  <a:lumMod val="65000"/>
                  <a:lumOff val="35000"/>
                </a:prstClr>
              </a:buClr>
            </a:pPr>
            <a:r>
              <a:rPr lang="ko-KR" altLang="en-US" sz="2000" b="1" spc="-70" dirty="0">
                <a:ln>
                  <a:prstDash val="solid"/>
                </a:ln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  <a:cs typeface="Arial" pitchFamily="34" charset="0"/>
              </a:rPr>
              <a:t> </a:t>
            </a:r>
            <a:r>
              <a:rPr lang="en-US" altLang="ko-KR" sz="2000" b="1" spc="-70" dirty="0">
                <a:ln>
                  <a:prstDash val="solid"/>
                </a:ln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  <a:cs typeface="Arial" pitchFamily="34" charset="0"/>
              </a:rPr>
              <a:t>B. </a:t>
            </a:r>
            <a:r>
              <a:rPr lang="ko-KR" altLang="en-US" sz="2000" b="1" spc="-70" dirty="0">
                <a:ln>
                  <a:prstDash val="solid"/>
                </a:ln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  <a:cs typeface="Arial" pitchFamily="34" charset="0"/>
              </a:rPr>
              <a:t>임직원 행동지침 </a:t>
            </a:r>
            <a:r>
              <a:rPr lang="en-US" altLang="ko-KR" sz="2000" b="1" spc="-70" dirty="0">
                <a:ln>
                  <a:prstDash val="solid"/>
                </a:ln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  <a:cs typeface="Arial" pitchFamily="34" charset="0"/>
              </a:rPr>
              <a:t>(Code of Conduct)</a:t>
            </a:r>
          </a:p>
        </p:txBody>
      </p:sp>
      <p:sp>
        <p:nvSpPr>
          <p:cNvPr id="2" name="TextBox 1"/>
          <p:cNvSpPr txBox="1"/>
          <p:nvPr/>
        </p:nvSpPr>
        <p:spPr bwMode="auto">
          <a:xfrm>
            <a:off x="1069192" y="1350387"/>
            <a:ext cx="8352928" cy="4912114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contourClr>
                <a:schemeClr val="bg1"/>
              </a:contourClr>
            </a:sp3d>
          </a:bodyPr>
          <a:lstStyle/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원칙 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1. </a:t>
            </a: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우리는 법과 질서를 준수합니다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  <a:endParaRPr lang="en-US" altLang="ko-KR" sz="1400" dirty="0">
              <a:ln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400" dirty="0">
              <a:ln>
                <a:prstDash val="solid"/>
              </a:ln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        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1.1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우리는 사업활동을 영위하는 국내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외 모든 지역의 제반 법과 규정을 준수합니다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        1.2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우리는 업계간 공정한 경쟁을 통해 건전한 상거래 질서를 준수합니다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        1.3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우리는 사회 윤리적으로 개인과 회사의 품위를 지키는 행동을 합니다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.  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1400" dirty="0">
              <a:ln>
                <a:prstDash val="solid"/>
              </a:ln>
              <a:solidFill>
                <a:schemeClr val="tx2"/>
              </a:solidFill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원칙 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2. </a:t>
            </a: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우리는 상사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, </a:t>
            </a: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동료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, </a:t>
            </a: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부하직원을 존중합니다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400" dirty="0">
              <a:ln>
                <a:prstDash val="solid"/>
              </a:ln>
              <a:solidFill>
                <a:schemeClr val="accent1"/>
              </a:solidFill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        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2.1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우리는 임직원간 부당한 지시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폐해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차별 없이 상호 공정하게 대우합니다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        2.2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우리는 임직원간 폭력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/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폭언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성희롱을 하지 않습니다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        2.3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우리는 임직원간 도박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금전 거래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선물 제공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사조직 활동을 하지 않습니다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1400" dirty="0">
              <a:ln>
                <a:prstDash val="solid"/>
              </a:ln>
              <a:solidFill>
                <a:schemeClr val="tx2"/>
              </a:solidFill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원칙 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3. </a:t>
            </a: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우리는 고객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, </a:t>
            </a: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주주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, </a:t>
            </a:r>
            <a:r>
              <a:rPr lang="ko-KR" altLang="en-US" sz="1600" b="1" dirty="0" err="1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협력사를</a:t>
            </a: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 존중합니다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400" b="1" dirty="0">
              <a:ln>
                <a:prstDash val="solid"/>
              </a:ln>
              <a:solidFill>
                <a:schemeClr val="accent1"/>
              </a:solidFill>
              <a:latin typeface="Georgia" panose="02040502050405020303" pitchFamily="18" charset="0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        3.1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우리는 고객 및 주주사의 윤리기준을 준수하며 부당한 청탁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선물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향응을 제공하지 않습니다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        3.2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우리는 </a:t>
            </a:r>
            <a:r>
              <a:rPr lang="ko-KR" altLang="en-US" sz="1200" dirty="0" err="1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협력사로부터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일체의 금품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선물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향응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,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편의를 제공 받지 않습니다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        3.3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우리는 </a:t>
            </a:r>
            <a:r>
              <a:rPr lang="ko-KR" altLang="en-US" sz="1200" dirty="0" err="1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협력사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직원을 존중하며 </a:t>
            </a:r>
            <a:r>
              <a:rPr lang="ko-KR" altLang="en-US" sz="1200" dirty="0" err="1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협력사에게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 부당한 요구를 하거나 폐해를 주지 않습니다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1400" dirty="0">
              <a:ln>
                <a:prstDash val="solid"/>
              </a:ln>
              <a:solidFill>
                <a:schemeClr val="tx2"/>
              </a:solidFill>
              <a:latin typeface="+mn-ea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원칙 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4. </a:t>
            </a:r>
            <a:r>
              <a:rPr lang="ko-KR" altLang="en-US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우리는 청결한 기업문화를 유지합니다</a:t>
            </a:r>
            <a:r>
              <a:rPr lang="en-US" altLang="ko-KR" sz="1600" b="1" dirty="0">
                <a:ln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endParaRPr lang="en-US" altLang="ko-KR" sz="400" b="1" dirty="0">
              <a:ln>
                <a:prstDash val="solid"/>
              </a:ln>
              <a:solidFill>
                <a:schemeClr val="accent1"/>
              </a:solidFill>
              <a:latin typeface="Georgia" panose="02040502050405020303" pitchFamily="18" charset="0"/>
              <a:cs typeface="Arial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             4.1 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우리는 회사의 재무상태 및 경영성과를 인정된 회계기준에 따라 투명하게 관리합니다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             4.2 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우리는 회사의 자산이나 정보를 적극 보호하고 이를 개인적으로 이용하거나 취득하지 않습니다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00"/>
              </a:buClr>
            </a:pP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             4.3  </a:t>
            </a:r>
            <a:r>
              <a:rPr lang="ko-KR" altLang="en-US" sz="1200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우리는 청결한 기업문화가 유지될 수 있도록 회사의 윤리정책을 숙지하고 적극 실천합니다</a:t>
            </a:r>
            <a:r>
              <a:rPr lang="en-US" altLang="ko-KR" sz="1200" dirty="0">
                <a:ln>
                  <a:prstDash val="solid"/>
                </a:ln>
                <a:solidFill>
                  <a:schemeClr val="accent1"/>
                </a:solidFill>
                <a:latin typeface="Georgia" panose="02040502050405020303" pitchFamily="18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005390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407</Words>
  <Application>Microsoft Office PowerPoint</Application>
  <PresentationFormat>사용자 지정</PresentationFormat>
  <Paragraphs>47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Martin Kim</dc:creator>
  <cp:lastModifiedBy>design2</cp:lastModifiedBy>
  <cp:revision>4</cp:revision>
  <cp:lastPrinted>2016-04-25T00:07:25Z</cp:lastPrinted>
  <dcterms:created xsi:type="dcterms:W3CDTF">2016-03-09T01:59:28Z</dcterms:created>
  <dcterms:modified xsi:type="dcterms:W3CDTF">2016-05-09T04:59:30Z</dcterms:modified>
</cp:coreProperties>
</file>